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74" r:id="rId5"/>
    <p:sldId id="260" r:id="rId6"/>
    <p:sldId id="278" r:id="rId7"/>
    <p:sldId id="266" r:id="rId8"/>
    <p:sldId id="279" r:id="rId9"/>
    <p:sldId id="261" r:id="rId10"/>
    <p:sldId id="280" r:id="rId11"/>
    <p:sldId id="263" r:id="rId12"/>
    <p:sldId id="265" r:id="rId13"/>
    <p:sldId id="282" r:id="rId14"/>
    <p:sldId id="270" r:id="rId15"/>
    <p:sldId id="271" r:id="rId16"/>
    <p:sldId id="281"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11D"/>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94343" autoAdjust="0"/>
  </p:normalViewPr>
  <p:slideViewPr>
    <p:cSldViewPr snapToGrid="0">
      <p:cViewPr varScale="1">
        <p:scale>
          <a:sx n="63" d="100"/>
          <a:sy n="63"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111A7-EAFF-49B6-8CFB-D69155799935}" type="datetimeFigureOut">
              <a:rPr lang="en-US" smtClean="0"/>
              <a:t>9/14/2022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7CA17-D332-42D0-A391-807E42967B6D}" type="slidenum">
              <a:rPr lang="en-US" smtClean="0"/>
              <a:t>‹#›</a:t>
            </a:fld>
            <a:endParaRPr lang="en-US"/>
          </a:p>
        </p:txBody>
      </p:sp>
    </p:spTree>
    <p:extLst>
      <p:ext uri="{BB962C8B-B14F-4D97-AF65-F5344CB8AC3E}">
        <p14:creationId xmlns:p14="http://schemas.microsoft.com/office/powerpoint/2010/main" val="3728890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8798D-71E6-422E-A661-6D3DCB1EB2EC}"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37D21-E029-47A6-B0A7-34147FFD2F85}" type="slidenum">
              <a:rPr lang="en-US" smtClean="0"/>
              <a:t>‹#›</a:t>
            </a:fld>
            <a:endParaRPr lang="en-US"/>
          </a:p>
        </p:txBody>
      </p:sp>
    </p:spTree>
    <p:extLst>
      <p:ext uri="{BB962C8B-B14F-4D97-AF65-F5344CB8AC3E}">
        <p14:creationId xmlns:p14="http://schemas.microsoft.com/office/powerpoint/2010/main" val="3433140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10</a:t>
            </a:fld>
            <a:endParaRPr lang="en-US"/>
          </a:p>
        </p:txBody>
      </p:sp>
    </p:spTree>
    <p:extLst>
      <p:ext uri="{BB962C8B-B14F-4D97-AF65-F5344CB8AC3E}">
        <p14:creationId xmlns:p14="http://schemas.microsoft.com/office/powerpoint/2010/main" val="268557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11</a:t>
            </a:fld>
            <a:endParaRPr lang="en-US"/>
          </a:p>
        </p:txBody>
      </p:sp>
    </p:spTree>
    <p:extLst>
      <p:ext uri="{BB962C8B-B14F-4D97-AF65-F5344CB8AC3E}">
        <p14:creationId xmlns:p14="http://schemas.microsoft.com/office/powerpoint/2010/main" val="373173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12</a:t>
            </a:fld>
            <a:endParaRPr lang="en-US"/>
          </a:p>
        </p:txBody>
      </p:sp>
    </p:spTree>
    <p:extLst>
      <p:ext uri="{BB962C8B-B14F-4D97-AF65-F5344CB8AC3E}">
        <p14:creationId xmlns:p14="http://schemas.microsoft.com/office/powerpoint/2010/main" val="94102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0A56EC-A7FA-413E-9A14-211F029E4D36}"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47652B-5FF1-4FAB-B4E9-1F26CB294472}"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198E36-A06A-4EEE-A1C4-26AD94A19FEF}"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515519-051F-4532-811D-EA430381A473}"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8C995-19B1-4865-9751-E55B93083C00}"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302167-23EE-4E73-BCF9-81BD7DC425C3}"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225C4-921A-4E7B-B9B8-5C0EE27C10A8}"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9BC18-D3AE-49E0-870A-EF2A762B2E94}"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27D3D-E41B-42FE-91AF-19A53A6BFFF5}"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2A906-ADE0-460E-B9E5-FEB20C51AFB7}"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EDB1E-8553-4815-B4D6-5A5904A724B1}" type="datetime1">
              <a:rPr lang="en-US" smtClean="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45B60-A252-4BD0-BA37-005FE32A0687}" type="datetime1">
              <a:rPr lang="en-US" smtClean="0"/>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3A755-F10F-4D0E-BF24-BAC3ABE4AC97}" type="datetime1">
              <a:rPr lang="en-US" smtClean="0"/>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7D1C4-EE8D-45E0-87B2-191EAE90791E}" type="datetime1">
              <a:rPr lang="en-US" smtClean="0"/>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E24B21-B81A-46E0-AA55-D67886E1EA68}" type="datetime1">
              <a:rPr lang="en-US" smtClean="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CF66379C-8E78-4913-B718-06D5381AECC1}" type="datetime1">
              <a:rPr lang="en-US" smtClean="0"/>
              <a:t>9/14/2022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DC0B98-CB40-4629-B8D0-F523DAAF6007}" type="datetime1">
              <a:rPr lang="en-US" smtClean="0"/>
              <a:t>9/14/2022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rc@wpunj.edu" TargetMode="External"/><Relationship Id="rId2" Type="http://schemas.openxmlformats.org/officeDocument/2006/relationships/hyperlink" Target="mailto:blockm3@wpunj.edu"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rp.gov/wrp?id=kb_article&amp;sys_id=43f808abdb7c730048d576708c96194f" TargetMode="External"/><Relationship Id="rId2" Type="http://schemas.openxmlformats.org/officeDocument/2006/relationships/hyperlink" Target="https://www.wrp.gov/wrp?id=kb_article&amp;sys_id=4f73086bdb7c730048d576708c9619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rp.gov/wrp?id=kb_article&amp;sys_id=3d31c8e7db7c730048d576708c9619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rp.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rp.gov/"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017" y="1809750"/>
            <a:ext cx="7766936" cy="2069636"/>
          </a:xfrm>
        </p:spPr>
        <p:txBody>
          <a:bodyP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Workforce Recruitment Program </a:t>
            </a:r>
          </a:p>
        </p:txBody>
      </p:sp>
      <p:pic>
        <p:nvPicPr>
          <p:cNvPr id="4" name="Picture 3" descr="Top center picture of the Workforce Recruitment Program logo.&#10;&#10;" title="Picture of WRP logo"/>
          <p:cNvPicPr>
            <a:picLocks noChangeAspect="1"/>
          </p:cNvPicPr>
          <p:nvPr/>
        </p:nvPicPr>
        <p:blipFill>
          <a:blip r:embed="rId2"/>
          <a:stretch>
            <a:fillRect/>
          </a:stretch>
        </p:blipFill>
        <p:spPr>
          <a:xfrm>
            <a:off x="3466320" y="401491"/>
            <a:ext cx="3810330" cy="19021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931" y="3879386"/>
            <a:ext cx="4765429" cy="2478023"/>
          </a:xfrm>
          <a:prstGeom prst="rect">
            <a:avLst/>
          </a:prstGeom>
        </p:spPr>
      </p:pic>
    </p:spTree>
    <p:extLst>
      <p:ext uri="{BB962C8B-B14F-4D97-AF65-F5344CB8AC3E}">
        <p14:creationId xmlns:p14="http://schemas.microsoft.com/office/powerpoint/2010/main" val="228963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36" y="257222"/>
            <a:ext cx="8596668" cy="1320800"/>
          </a:xfrm>
        </p:spPr>
        <p:txBody>
          <a:bodyPr>
            <a:normAutofit/>
          </a:bodyPr>
          <a:lstStyle/>
          <a:p>
            <a:pPr algn="ctr"/>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Registration Steps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1036" y="1038056"/>
            <a:ext cx="8944408" cy="3880773"/>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Click the registration button, then complete the Rules of Behavior, Agreement, and Registration forms.</a:t>
            </a:r>
          </a:p>
          <a:p>
            <a:r>
              <a:rPr lang="en-US" sz="2400" dirty="0">
                <a:solidFill>
                  <a:schemeClr val="tx1"/>
                </a:solidFill>
                <a:latin typeface="Times New Roman" panose="02020603050405020304" pitchFamily="18" charset="0"/>
                <a:cs typeface="Times New Roman" panose="02020603050405020304" pitchFamily="18" charset="0"/>
              </a:rPr>
              <a:t>Once your School Coordinator approves your registration, you will receive an email with information about how to create or sign into your Login.gov account, which you will use to log into WRP. </a:t>
            </a:r>
          </a:p>
          <a:p>
            <a:r>
              <a:rPr lang="en-US" sz="2400" dirty="0">
                <a:solidFill>
                  <a:schemeClr val="tx1"/>
                </a:solidFill>
                <a:latin typeface="Times New Roman" panose="02020603050405020304" pitchFamily="18" charset="0"/>
                <a:cs typeface="Times New Roman" panose="02020603050405020304" pitchFamily="18" charset="0"/>
              </a:rPr>
              <a:t>After you set up your login for the first time, you will be directed to your student homepage. </a:t>
            </a:r>
          </a:p>
          <a:p>
            <a:r>
              <a:rPr lang="en-US" sz="2400" dirty="0">
                <a:solidFill>
                  <a:schemeClr val="tx1"/>
                </a:solidFill>
                <a:latin typeface="Times New Roman" panose="02020603050405020304" pitchFamily="18" charset="0"/>
                <a:cs typeface="Times New Roman" panose="02020603050405020304" pitchFamily="18" charset="0"/>
              </a:rPr>
              <a:t>Click </a:t>
            </a:r>
            <a:r>
              <a:rPr lang="en-US" sz="2400" b="1" dirty="0">
                <a:solidFill>
                  <a:schemeClr val="tx1"/>
                </a:solidFill>
                <a:latin typeface="Times New Roman" panose="02020603050405020304" pitchFamily="18" charset="0"/>
                <a:cs typeface="Times New Roman" panose="02020603050405020304" pitchFamily="18" charset="0"/>
              </a:rPr>
              <a:t>New Student Application </a:t>
            </a:r>
            <a:r>
              <a:rPr lang="en-US" sz="2400" dirty="0">
                <a:solidFill>
                  <a:schemeClr val="tx1"/>
                </a:solidFill>
                <a:latin typeface="Times New Roman" panose="02020603050405020304" pitchFamily="18" charset="0"/>
                <a:cs typeface="Times New Roman" panose="02020603050405020304" pitchFamily="18" charset="0"/>
              </a:rPr>
              <a:t>to get started!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descr="Screenshot of Student Homepage after students log in, with arrow pointing to &quot;New Student Application&quot; button." title="Screenshot of Student Homepage"/>
          <p:cNvPicPr>
            <a:picLocks noChangeAspect="1"/>
          </p:cNvPicPr>
          <p:nvPr/>
        </p:nvPicPr>
        <p:blipFill rotWithShape="1">
          <a:blip r:embed="rId3"/>
          <a:srcRect b="18800"/>
          <a:stretch/>
        </p:blipFill>
        <p:spPr>
          <a:xfrm>
            <a:off x="2646556" y="4506027"/>
            <a:ext cx="4323803" cy="2120385"/>
          </a:xfrm>
          <a:prstGeom prst="rect">
            <a:avLst/>
          </a:prstGeom>
        </p:spPr>
      </p:pic>
      <p:sp>
        <p:nvSpPr>
          <p:cNvPr id="6" name="Slide Number Placeholder 9"/>
          <p:cNvSpPr>
            <a:spLocks noGrp="1"/>
          </p:cNvSpPr>
          <p:nvPr>
            <p:ph type="sldNum" sz="quarter" idx="12"/>
          </p:nvPr>
        </p:nvSpPr>
        <p:spPr>
          <a:xfrm>
            <a:off x="11333863" y="630152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10</a:t>
            </a:fld>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Arrow: Left 44">
            <a:extLst>
              <a:ext uri="{C183D7F6-B498-43B3-948B-1728B52AA6E4}">
                <adec:decorative xmlns:adec="http://schemas.microsoft.com/office/drawing/2017/decorative" xmlns="" val="1"/>
              </a:ext>
            </a:extLst>
          </p:cNvPr>
          <p:cNvSpPr/>
          <p:nvPr/>
        </p:nvSpPr>
        <p:spPr>
          <a:xfrm rot="19971706">
            <a:off x="6549416" y="5026595"/>
            <a:ext cx="397934" cy="234170"/>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0168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6105"/>
            <a:ext cx="8596668" cy="1143000"/>
          </a:xfrm>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information for the  WRP Application</a:t>
            </a:r>
          </a:p>
        </p:txBody>
      </p:sp>
      <p:sp>
        <p:nvSpPr>
          <p:cNvPr id="5" name="Content Placeholder 4"/>
          <p:cNvSpPr>
            <a:spLocks noGrp="1"/>
          </p:cNvSpPr>
          <p:nvPr>
            <p:ph idx="1"/>
          </p:nvPr>
        </p:nvSpPr>
        <p:spPr>
          <a:xfrm>
            <a:off x="570282" y="1243454"/>
            <a:ext cx="9157279" cy="5364120"/>
          </a:xfrm>
        </p:spPr>
        <p:txBody>
          <a:bodyPr>
            <a:noAutofit/>
          </a:bodyPr>
          <a:lstStyle/>
          <a:p>
            <a:pPr marL="0" indent="0">
              <a:buNone/>
            </a:pPr>
            <a:r>
              <a:rPr lang="en-US" sz="2200" dirty="0">
                <a:solidFill>
                  <a:schemeClr val="tx1"/>
                </a:solidFill>
                <a:latin typeface="Times New Roman" panose="02020603050405020304" pitchFamily="18" charset="0"/>
                <a:cs typeface="Times New Roman" panose="02020603050405020304" pitchFamily="18" charset="0"/>
              </a:rPr>
              <a:t>The WRP student application consists of:</a:t>
            </a:r>
          </a:p>
          <a:p>
            <a:r>
              <a:rPr lang="en-US" sz="2200" dirty="0">
                <a:solidFill>
                  <a:schemeClr val="tx1"/>
                </a:solidFill>
                <a:latin typeface="Times New Roman" panose="02020603050405020304" pitchFamily="18" charset="0"/>
                <a:cs typeface="Times New Roman" panose="02020603050405020304" pitchFamily="18" charset="0"/>
              </a:rPr>
              <a:t>Identification and contact information</a:t>
            </a:r>
          </a:p>
          <a:p>
            <a:r>
              <a:rPr lang="en-US" sz="2200" dirty="0">
                <a:solidFill>
                  <a:schemeClr val="tx1"/>
                </a:solidFill>
                <a:latin typeface="Times New Roman" panose="02020603050405020304" pitchFamily="18" charset="0"/>
                <a:cs typeface="Times New Roman" panose="02020603050405020304" pitchFamily="18" charset="0"/>
              </a:rPr>
              <a:t>Resume </a:t>
            </a:r>
          </a:p>
          <a:p>
            <a:r>
              <a:rPr lang="en-US" sz="2200" dirty="0">
                <a:solidFill>
                  <a:schemeClr val="tx1"/>
                </a:solidFill>
                <a:latin typeface="Times New Roman" panose="02020603050405020304" pitchFamily="18" charset="0"/>
                <a:cs typeface="Times New Roman" panose="02020603050405020304" pitchFamily="18" charset="0"/>
              </a:rPr>
              <a:t>Transcript (official or unofficial)</a:t>
            </a:r>
          </a:p>
          <a:p>
            <a:r>
              <a:rPr lang="en-US" sz="2200" dirty="0">
                <a:solidFill>
                  <a:schemeClr val="tx1"/>
                </a:solidFill>
                <a:latin typeface="Times New Roman" panose="02020603050405020304" pitchFamily="18" charset="0"/>
                <a:cs typeface="Times New Roman" panose="02020603050405020304" pitchFamily="18" charset="0"/>
              </a:rPr>
              <a:t>Academic information including major, degree, GPA, etc. </a:t>
            </a:r>
          </a:p>
          <a:p>
            <a:r>
              <a:rPr lang="en-US" sz="2200" dirty="0">
                <a:solidFill>
                  <a:schemeClr val="tx1"/>
                </a:solidFill>
                <a:latin typeface="Times New Roman" panose="02020603050405020304" pitchFamily="18" charset="0"/>
                <a:cs typeface="Times New Roman" panose="02020603050405020304" pitchFamily="18" charset="0"/>
              </a:rPr>
              <a:t>Job and location preferences</a:t>
            </a:r>
          </a:p>
          <a:p>
            <a:r>
              <a:rPr lang="en-US" sz="2200" dirty="0">
                <a:solidFill>
                  <a:schemeClr val="tx1"/>
                </a:solidFill>
                <a:latin typeface="Times New Roman" panose="02020603050405020304" pitchFamily="18" charset="0"/>
                <a:cs typeface="Times New Roman" panose="02020603050405020304" pitchFamily="18" charset="0"/>
              </a:rPr>
              <a:t>Disability &amp; demographic info (for statistical purposes only, not shown to employers)</a:t>
            </a:r>
          </a:p>
          <a:p>
            <a:r>
              <a:rPr lang="en-US" sz="2200" dirty="0">
                <a:solidFill>
                  <a:schemeClr val="tx1"/>
                </a:solidFill>
                <a:latin typeface="Times New Roman" panose="02020603050405020304" pitchFamily="18" charset="0"/>
                <a:cs typeface="Times New Roman" panose="02020603050405020304" pitchFamily="18" charset="0"/>
              </a:rPr>
              <a:t>Optional: Cover letter, letter of recommendation, writing sample, etc.</a:t>
            </a:r>
          </a:p>
          <a:p>
            <a:pPr marL="0" indent="0">
              <a:buNone/>
            </a:pPr>
            <a:r>
              <a:rPr lang="en-US" sz="2200" dirty="0">
                <a:solidFill>
                  <a:schemeClr val="tx1"/>
                </a:solidFill>
                <a:latin typeface="Times New Roman" panose="02020603050405020304" pitchFamily="18" charset="0"/>
                <a:cs typeface="Times New Roman" panose="02020603050405020304" pitchFamily="18" charset="0"/>
              </a:rPr>
              <a:t>Do not upload information that contains your social security number, date of birth, or other sensitive personally identifiable or health information.</a:t>
            </a:r>
          </a:p>
        </p:txBody>
      </p:sp>
      <p:pic>
        <p:nvPicPr>
          <p:cNvPr id="6" name="Picture 5" descr="Art graphic of a checklist in the top right corner."/>
          <p:cNvPicPr>
            <a:picLocks noChangeAspect="1"/>
          </p:cNvPicPr>
          <p:nvPr/>
        </p:nvPicPr>
        <p:blipFill rotWithShape="1">
          <a:blip r:embed="rId3">
            <a:extLst>
              <a:ext uri="{28A0092B-C50C-407E-A947-70E740481C1C}">
                <a14:useLocalDpi xmlns:a14="http://schemas.microsoft.com/office/drawing/2010/main" val="0"/>
              </a:ext>
            </a:extLst>
          </a:blip>
          <a:srcRect l="10119" t="2153" r="10654" b="2197"/>
          <a:stretch/>
        </p:blipFill>
        <p:spPr>
          <a:xfrm>
            <a:off x="9534573" y="353814"/>
            <a:ext cx="2040170" cy="3253242"/>
          </a:xfrm>
          <a:prstGeom prst="rect">
            <a:avLst/>
          </a:prstGeom>
        </p:spPr>
      </p:pic>
      <p:sp>
        <p:nvSpPr>
          <p:cNvPr id="8" name="Slide Number Placeholder 7"/>
          <p:cNvSpPr>
            <a:spLocks noGrp="1"/>
          </p:cNvSpPr>
          <p:nvPr>
            <p:ph type="sldNum" sz="quarter" idx="12"/>
          </p:nvPr>
        </p:nvSpPr>
        <p:spPr>
          <a:xfrm>
            <a:off x="11371963" y="6419850"/>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11</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09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Informational Interviews</a:t>
            </a:r>
          </a:p>
        </p:txBody>
      </p:sp>
      <p:sp>
        <p:nvSpPr>
          <p:cNvPr id="3" name="Content Placeholder 2"/>
          <p:cNvSpPr>
            <a:spLocks noGrp="1"/>
          </p:cNvSpPr>
          <p:nvPr>
            <p:ph idx="1"/>
          </p:nvPr>
        </p:nvSpPr>
        <p:spPr>
          <a:xfrm>
            <a:off x="503376" y="1484600"/>
            <a:ext cx="9108976" cy="4385402"/>
          </a:xfrm>
        </p:spPr>
        <p:txBody>
          <a:bodyPr>
            <a:normAutofit/>
          </a:bodyPr>
          <a:lstStyle/>
          <a:p>
            <a:pPr marL="0" indent="0">
              <a:buNone/>
            </a:pPr>
            <a:r>
              <a:rPr lang="en-US" sz="2600" dirty="0">
                <a:solidFill>
                  <a:schemeClr val="tx1"/>
                </a:solidFill>
                <a:latin typeface="Times New Roman" panose="02020603050405020304" pitchFamily="18" charset="0"/>
                <a:cs typeface="Times New Roman" panose="02020603050405020304" pitchFamily="18" charset="0"/>
              </a:rPr>
              <a:t>WRP applicants can receive an elective informational interview with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WRP Recruiter, who is a Federal Government employee. </a:t>
            </a:r>
          </a:p>
          <a:p>
            <a:pPr marL="0" indent="0">
              <a:buNone/>
            </a:pPr>
            <a:endPar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 will have a conversation where you ask for career advice and learn about federal service. </a:t>
            </a:r>
          </a:p>
          <a:p>
            <a:pPr marL="0" marR="0">
              <a:lnSpc>
                <a:spcPct val="107000"/>
              </a:lnSpc>
              <a:spcBef>
                <a:spcPts val="0"/>
              </a:spcBef>
              <a:spcAft>
                <a:spcPts val="800"/>
              </a:spcAft>
            </a:pP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Recruiter will provide feedback and general suggestions on your resume and application</a:t>
            </a:r>
          </a:p>
          <a:p>
            <a:pPr marL="0" marR="0">
              <a:lnSpc>
                <a:spcPct val="107000"/>
              </a:lnSpc>
              <a:spcBef>
                <a:spcPts val="0"/>
              </a:spcBef>
              <a:spcAft>
                <a:spcPts val="800"/>
              </a:spcAft>
            </a:pP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is your chance to learn and seek advice from a federal employee about how to succeed in your future career path.</a:t>
            </a:r>
          </a:p>
          <a:p>
            <a:endParaRPr lang="en-US" sz="20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33863" y="6327112"/>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12</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68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332C-2503-4B25-A685-B53AB686BF17}"/>
              </a:ext>
            </a:extLst>
          </p:cNvPr>
          <p:cNvSpPr>
            <a:spLocks noGrp="1"/>
          </p:cNvSpPr>
          <p:nvPr>
            <p:ph type="title"/>
          </p:nvPr>
        </p:nvSpPr>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Preparing for Your Interview</a:t>
            </a:r>
            <a:endParaRPr lang="en-US" sz="4400" dirty="0"/>
          </a:p>
        </p:txBody>
      </p:sp>
      <p:sp>
        <p:nvSpPr>
          <p:cNvPr id="3" name="Content Placeholder 2">
            <a:extLst>
              <a:ext uri="{FF2B5EF4-FFF2-40B4-BE49-F238E27FC236}">
                <a16:creationId xmlns:a16="http://schemas.microsoft.com/office/drawing/2014/main" id="{75184648-58B7-49AB-8359-D9B838130E0A}"/>
              </a:ext>
            </a:extLst>
          </p:cNvPr>
          <p:cNvSpPr>
            <a:spLocks noGrp="1"/>
          </p:cNvSpPr>
          <p:nvPr>
            <p:ph idx="1"/>
          </p:nvPr>
        </p:nvSpPr>
        <p:spPr>
          <a:xfrm>
            <a:off x="677334" y="1647405"/>
            <a:ext cx="8596668" cy="3880773"/>
          </a:xfrm>
        </p:spPr>
        <p:txBody>
          <a:bodyPr/>
          <a:lstStyle/>
          <a:p>
            <a:pPr marL="342900" marR="0" lvl="0" indent="-342900" algn="l" defTabSz="457200" rtl="0" eaLnBrk="1" fontAlgn="auto" latinLnBrk="0" hangingPunct="1">
              <a:lnSpc>
                <a:spcPct val="100000"/>
              </a:lnSpc>
              <a:spcBef>
                <a:spcPts val="0"/>
              </a:spcBef>
              <a:spcAft>
                <a:spcPts val="1800"/>
              </a:spcAft>
              <a:buClr>
                <a:srgbClr val="5FCBEF"/>
              </a:buClr>
              <a:buSzPct val="80000"/>
              <a:buFont typeface="Wingdings 3"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Review your resume with Career Services before uploading it to WRP. </a:t>
            </a:r>
          </a:p>
          <a:p>
            <a:pPr marL="342900" marR="0" lvl="0" indent="-342900" algn="l" defTabSz="457200" rtl="0" eaLnBrk="1" fontAlgn="auto" latinLnBrk="0" hangingPunct="1">
              <a:lnSpc>
                <a:spcPct val="100000"/>
              </a:lnSpc>
              <a:spcBef>
                <a:spcPts val="0"/>
              </a:spcBef>
              <a:spcAft>
                <a:spcPts val="180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a list of general questions to ask your Recruiter about federal service and career advice, and practice with your Coordinator or a peer.</a:t>
            </a:r>
          </a:p>
          <a:p>
            <a:pPr marL="342900" marR="0" lvl="0" indent="-342900" algn="l" defTabSz="457200" rtl="0" eaLnBrk="1" fontAlgn="auto" latinLnBrk="0" hangingPunct="1">
              <a:lnSpc>
                <a:spcPct val="100000"/>
              </a:lnSpc>
              <a:spcBef>
                <a:spcPts val="0"/>
              </a:spcBef>
              <a:spcAft>
                <a:spcPts val="180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Research federal careers and agencies. Be aware that your Recruiter may be in a different career field, so be flexible in your questions.</a:t>
            </a:r>
          </a:p>
          <a:p>
            <a:endParaRPr lang="en-US" dirty="0"/>
          </a:p>
        </p:txBody>
      </p:sp>
      <p:sp>
        <p:nvSpPr>
          <p:cNvPr id="4" name="Slide Number Placeholder 3">
            <a:extLst>
              <a:ext uri="{FF2B5EF4-FFF2-40B4-BE49-F238E27FC236}">
                <a16:creationId xmlns:a16="http://schemas.microsoft.com/office/drawing/2014/main" id="{7B38C678-5FC2-4886-B82B-A1B964988B58}"/>
              </a:ext>
            </a:extLst>
          </p:cNvPr>
          <p:cNvSpPr>
            <a:spLocks noGrp="1"/>
          </p:cNvSpPr>
          <p:nvPr>
            <p:ph type="sldNum" sz="quarter" idx="12"/>
          </p:nvPr>
        </p:nvSpPr>
        <p:spPr/>
        <p:txBody>
          <a:bodyPr/>
          <a:lstStyle/>
          <a:p>
            <a:fld id="{519954A3-9DFD-4C44-94BA-B95130A3BA1C}" type="slidenum">
              <a:rPr lang="en-US" smtClean="0"/>
              <a:t>13</a:t>
            </a:fld>
            <a:endParaRPr lang="en-US" dirty="0"/>
          </a:p>
        </p:txBody>
      </p:sp>
    </p:spTree>
    <p:extLst>
      <p:ext uri="{BB962C8B-B14F-4D97-AF65-F5344CB8AC3E}">
        <p14:creationId xmlns:p14="http://schemas.microsoft.com/office/powerpoint/2010/main" val="44141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8150"/>
            <a:ext cx="8596668" cy="1320800"/>
          </a:xfrm>
        </p:spPr>
        <p:txBody>
          <a:bodyPr>
            <a:no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Preparing for Your Interview (2)</a:t>
            </a:r>
          </a:p>
        </p:txBody>
      </p:sp>
      <p:sp>
        <p:nvSpPr>
          <p:cNvPr id="3" name="Content Placeholder 2"/>
          <p:cNvSpPr>
            <a:spLocks noGrp="1"/>
          </p:cNvSpPr>
          <p:nvPr>
            <p:ph idx="1"/>
          </p:nvPr>
        </p:nvSpPr>
        <p:spPr>
          <a:xfrm>
            <a:off x="485690" y="1424609"/>
            <a:ext cx="9260251" cy="4807253"/>
          </a:xfrm>
        </p:spPr>
        <p:txBody>
          <a:bodyPr>
            <a:normAutofit/>
          </a:bodyPr>
          <a:lstStyle/>
          <a:p>
            <a:pPr>
              <a:spcBef>
                <a:spcPts val="0"/>
              </a:spcBef>
              <a:spcAft>
                <a:spcPts val="1800"/>
              </a:spcAft>
            </a:pPr>
            <a:r>
              <a:rPr lang="en-US" sz="2800" dirty="0">
                <a:solidFill>
                  <a:schemeClr val="tx1"/>
                </a:solidFill>
                <a:latin typeface="Times New Roman" panose="02020603050405020304" pitchFamily="18" charset="0"/>
                <a:cs typeface="Times New Roman" panose="02020603050405020304" pitchFamily="18" charset="0"/>
              </a:rPr>
              <a:t>Be ready to receive resume feedback during your interview.</a:t>
            </a:r>
          </a:p>
          <a:p>
            <a:pPr>
              <a:spcBef>
                <a:spcPts val="0"/>
              </a:spcBef>
              <a:spcAft>
                <a:spcPts val="1800"/>
              </a:spcAft>
            </a:pPr>
            <a:r>
              <a:rPr lang="en-US" sz="2800" dirty="0">
                <a:solidFill>
                  <a:schemeClr val="tx1"/>
                </a:solidFill>
                <a:latin typeface="Times New Roman" panose="02020603050405020304" pitchFamily="18" charset="0"/>
                <a:cs typeface="Times New Roman" panose="02020603050405020304" pitchFamily="18" charset="0"/>
              </a:rPr>
              <a:t>Be prepared to answer questions related to your academic, professional, and extracurricular experiences.</a:t>
            </a:r>
          </a:p>
          <a:p>
            <a:pPr>
              <a:spcBef>
                <a:spcPts val="0"/>
              </a:spcBef>
              <a:spcAft>
                <a:spcPts val="1800"/>
              </a:spcAft>
            </a:pPr>
            <a:r>
              <a:rPr lang="en-US" sz="2800" dirty="0">
                <a:solidFill>
                  <a:schemeClr val="tx1"/>
                </a:solidFill>
                <a:latin typeface="Times New Roman" panose="02020603050405020304" pitchFamily="18" charset="0"/>
                <a:cs typeface="Times New Roman" panose="02020603050405020304" pitchFamily="18" charset="0"/>
              </a:rPr>
              <a:t>Give highlights of your successes and discuss how you solve problems</a:t>
            </a:r>
            <a:r>
              <a:rPr lang="en-US" sz="2400" dirty="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14813" y="6231862"/>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14</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32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1" y="239379"/>
            <a:ext cx="8596668" cy="822217"/>
          </a:xfrm>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Interview</a:t>
            </a:r>
          </a:p>
        </p:txBody>
      </p:sp>
      <p:sp>
        <p:nvSpPr>
          <p:cNvPr id="3" name="Content Placeholder 2"/>
          <p:cNvSpPr>
            <a:spLocks noGrp="1"/>
          </p:cNvSpPr>
          <p:nvPr>
            <p:ph idx="1"/>
          </p:nvPr>
        </p:nvSpPr>
        <p:spPr>
          <a:xfrm>
            <a:off x="391862" y="1128503"/>
            <a:ext cx="9153353" cy="5245534"/>
          </a:xfrm>
        </p:spPr>
        <p:txBody>
          <a:bodyPr>
            <a:noAutofit/>
          </a:bodyPr>
          <a:lstStyle/>
          <a:p>
            <a:pPr lvl="0">
              <a:lnSpc>
                <a:spcPct val="120000"/>
              </a:lnSpc>
            </a:pPr>
            <a:r>
              <a:rPr lang="en-US" sz="2800" dirty="0">
                <a:solidFill>
                  <a:schemeClr val="tx1"/>
                </a:solidFill>
                <a:latin typeface="Times New Roman" panose="02020603050405020304" pitchFamily="18" charset="0"/>
                <a:cs typeface="Times New Roman" panose="02020603050405020304" pitchFamily="18" charset="0"/>
              </a:rPr>
              <a:t>Your application is published to federal employers from December 2022-December 2023.</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Keep your WRP application and contact info up to date </a:t>
            </a:r>
            <a:r>
              <a:rPr lang="en-US" sz="2800" b="1" dirty="0">
                <a:solidFill>
                  <a:schemeClr val="tx1"/>
                </a:solidFill>
                <a:latin typeface="Times New Roman" panose="02020603050405020304" pitchFamily="18" charset="0"/>
                <a:cs typeface="Times New Roman" panose="02020603050405020304" pitchFamily="18" charset="0"/>
              </a:rPr>
              <a:t>all year </a:t>
            </a:r>
            <a:r>
              <a:rPr lang="en-US" sz="2800" dirty="0">
                <a:solidFill>
                  <a:schemeClr val="tx1"/>
                </a:solidFill>
                <a:latin typeface="Times New Roman" panose="02020603050405020304" pitchFamily="18" charset="0"/>
                <a:cs typeface="Times New Roman" panose="02020603050405020304" pitchFamily="18" charset="0"/>
              </a:rPr>
              <a:t>so employers can contact you! You can edit your application and documents even after submitting.</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Please note: WRP is not a guarantee of employment, and we encourage you to pursue other avenues in addition to WRP.</a:t>
            </a:r>
          </a:p>
          <a:p>
            <a:pPr marL="0" indent="0">
              <a:lnSpc>
                <a:spcPct val="120000"/>
              </a:lnSpc>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52525" y="6283958"/>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15</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47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449" y="499321"/>
            <a:ext cx="8434501" cy="860792"/>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Employers will Contact You</a:t>
            </a:r>
          </a:p>
        </p:txBody>
      </p:sp>
      <p:sp>
        <p:nvSpPr>
          <p:cNvPr id="3" name="Content Placeholder 2"/>
          <p:cNvSpPr>
            <a:spLocks noGrp="1"/>
          </p:cNvSpPr>
          <p:nvPr>
            <p:ph idx="1"/>
          </p:nvPr>
        </p:nvSpPr>
        <p:spPr>
          <a:xfrm>
            <a:off x="401635" y="1360113"/>
            <a:ext cx="8596668" cy="3880773"/>
          </a:xfrm>
        </p:spPr>
        <p:txBody>
          <a:bodyPr>
            <a:noAutofit/>
          </a:bodyPr>
          <a:lstStyle/>
          <a:p>
            <a:pPr lvl="0">
              <a:lnSpc>
                <a:spcPct val="120000"/>
              </a:lnSpc>
              <a:buClr>
                <a:srgbClr val="5FCBEF"/>
              </a:buClr>
            </a:pPr>
            <a:r>
              <a:rPr lang="en-US" sz="2400" dirty="0">
                <a:solidFill>
                  <a:prstClr val="black"/>
                </a:solidFill>
                <a:latin typeface="Times New Roman" panose="02020603050405020304" pitchFamily="18" charset="0"/>
                <a:cs typeface="Times New Roman" panose="02020603050405020304" pitchFamily="18" charset="0"/>
              </a:rPr>
              <a:t>Employers will contact candidates directly by email or phone. (WRP and your Recruiter do not track this information.)</a:t>
            </a:r>
          </a:p>
          <a:p>
            <a:pPr lvl="0">
              <a:lnSpc>
                <a:spcPct val="120000"/>
              </a:lnSpc>
              <a:buClr>
                <a:srgbClr val="5FCBEF"/>
              </a:buClr>
            </a:pPr>
            <a:r>
              <a:rPr lang="en-US" sz="2400" dirty="0">
                <a:solidFill>
                  <a:prstClr val="black"/>
                </a:solidFill>
                <a:latin typeface="Times New Roman" panose="02020603050405020304" pitchFamily="18" charset="0"/>
                <a:cs typeface="Times New Roman" panose="02020603050405020304" pitchFamily="18" charset="0"/>
              </a:rPr>
              <a:t>Employers may contact candidates about jobs as early as January, and will continue through June for summer jobs, and up to one year for permanent jobs.</a:t>
            </a:r>
          </a:p>
          <a:p>
            <a:pPr lvl="0">
              <a:lnSpc>
                <a:spcPct val="120000"/>
              </a:lnSpc>
              <a:buClr>
                <a:srgbClr val="5FCBEF"/>
              </a:buClr>
            </a:pPr>
            <a:r>
              <a:rPr lang="en-US" sz="2400" dirty="0">
                <a:solidFill>
                  <a:prstClr val="black"/>
                </a:solidFill>
                <a:latin typeface="Times New Roman" panose="02020603050405020304" pitchFamily="18" charset="0"/>
                <a:cs typeface="Times New Roman" panose="02020603050405020304" pitchFamily="18" charset="0"/>
              </a:rPr>
              <a:t>If you are contacted with a job or interview offer, get the person’s contact information. Ask about the location of the position, the job title, and job duties.</a:t>
            </a:r>
            <a:endParaRPr lang="en-US" sz="2400" dirty="0"/>
          </a:p>
        </p:txBody>
      </p:sp>
      <p:sp>
        <p:nvSpPr>
          <p:cNvPr id="5" name="Slide Number Placeholder 6"/>
          <p:cNvSpPr>
            <a:spLocks noGrp="1"/>
          </p:cNvSpPr>
          <p:nvPr>
            <p:ph type="sldNum" sz="quarter" idx="12"/>
          </p:nvPr>
        </p:nvSpPr>
        <p:spPr>
          <a:xfrm>
            <a:off x="11352525" y="6283958"/>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16</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prstClr val="black">
                    <a:lumMod val="95000"/>
                    <a:lumOff val="5000"/>
                  </a:prstClr>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Questions?</a:t>
            </a:r>
            <a:endParaRPr lang="en-US" dirty="0"/>
          </a:p>
        </p:txBody>
      </p:sp>
      <p:sp>
        <p:nvSpPr>
          <p:cNvPr id="3" name="Content Placeholder 2"/>
          <p:cNvSpPr>
            <a:spLocks noGrp="1"/>
          </p:cNvSpPr>
          <p:nvPr>
            <p:ph idx="1"/>
          </p:nvPr>
        </p:nvSpPr>
        <p:spPr>
          <a:xfrm>
            <a:off x="677334" y="1705912"/>
            <a:ext cx="8959035" cy="2432920"/>
          </a:xfrm>
        </p:spPr>
        <p:txBody>
          <a:bodyPr>
            <a:normAutofit/>
          </a:bodyPr>
          <a:lstStyle/>
          <a:p>
            <a:pPr marL="109728" lvl="0" indent="0" algn="ctr" defTabSz="914400">
              <a:spcBef>
                <a:spcPts val="400"/>
              </a:spcBef>
              <a:buClr>
                <a:srgbClr val="2DA2BF"/>
              </a:buClr>
              <a:buSzPct val="68000"/>
              <a:buNone/>
            </a:pPr>
            <a:endParaRPr lang="en-US" sz="3200" dirty="0" smtClean="0">
              <a:solidFill>
                <a:prstClr val="black"/>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r>
              <a:rPr lang="en-US" sz="3200" dirty="0" smtClean="0">
                <a:solidFill>
                  <a:prstClr val="black"/>
                </a:solidFill>
                <a:latin typeface="Times New Roman" panose="02020603050405020304" pitchFamily="18" charset="0"/>
                <a:cs typeface="Times New Roman" panose="02020603050405020304" pitchFamily="18" charset="0"/>
              </a:rPr>
              <a:t>Email or Schedule a Teams Meeting</a:t>
            </a:r>
            <a:endParaRPr lang="en-US" sz="3200" dirty="0">
              <a:solidFill>
                <a:prstClr val="black"/>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r>
              <a:rPr lang="en-US" sz="3200" dirty="0" smtClean="0">
                <a:solidFill>
                  <a:srgbClr val="FF0000"/>
                </a:solidFill>
                <a:latin typeface="Times New Roman" panose="02020603050405020304" pitchFamily="18" charset="0"/>
                <a:cs typeface="Times New Roman" panose="02020603050405020304" pitchFamily="18" charset="0"/>
                <a:hlinkClick r:id="rId2"/>
              </a:rPr>
              <a:t>blockm3@wpunj.edu</a:t>
            </a:r>
            <a:r>
              <a:rPr lang="en-US" sz="3200" dirty="0" smtClean="0">
                <a:solidFill>
                  <a:srgbClr val="FF0000"/>
                </a:solidFill>
                <a:latin typeface="Times New Roman" panose="02020603050405020304" pitchFamily="18" charset="0"/>
                <a:cs typeface="Times New Roman" panose="02020603050405020304" pitchFamily="18" charset="0"/>
              </a:rPr>
              <a:t> OR </a:t>
            </a:r>
            <a:r>
              <a:rPr lang="en-US" sz="3200" dirty="0" smtClean="0">
                <a:solidFill>
                  <a:srgbClr val="FF0000"/>
                </a:solidFill>
                <a:latin typeface="Times New Roman" panose="02020603050405020304" pitchFamily="18" charset="0"/>
                <a:cs typeface="Times New Roman" panose="02020603050405020304" pitchFamily="18" charset="0"/>
                <a:hlinkClick r:id="rId3"/>
              </a:rPr>
              <a:t>arc@wpunj.edu</a:t>
            </a:r>
            <a:r>
              <a:rPr lang="en-US" sz="3200" dirty="0" smtClean="0">
                <a:solidFill>
                  <a:srgbClr val="FF0000"/>
                </a:solidFill>
                <a:latin typeface="Times New Roman" panose="02020603050405020304" pitchFamily="18" charset="0"/>
                <a:cs typeface="Times New Roman" panose="02020603050405020304" pitchFamily="18" charset="0"/>
              </a:rPr>
              <a:t> </a:t>
            </a:r>
          </a:p>
          <a:p>
            <a:pPr marL="109728" lvl="0" indent="0" algn="ctr" defTabSz="914400">
              <a:spcBef>
                <a:spcPts val="400"/>
              </a:spcBef>
              <a:buClr>
                <a:srgbClr val="2DA2BF"/>
              </a:buClr>
              <a:buSzPct val="68000"/>
              <a:buNone/>
            </a:pPr>
            <a:r>
              <a:rPr lang="en-US" sz="3200" dirty="0" smtClean="0">
                <a:solidFill>
                  <a:srgbClr val="FF0000"/>
                </a:solidFill>
                <a:latin typeface="Times New Roman" panose="02020603050405020304" pitchFamily="18" charset="0"/>
                <a:cs typeface="Times New Roman" panose="02020603050405020304" pitchFamily="18" charset="0"/>
              </a:rPr>
              <a:t>Or Call: </a:t>
            </a:r>
            <a:r>
              <a:rPr lang="en-US" sz="3200" dirty="0" smtClean="0">
                <a:solidFill>
                  <a:schemeClr val="accent1"/>
                </a:solidFill>
                <a:latin typeface="Times New Roman" panose="02020603050405020304" pitchFamily="18" charset="0"/>
                <a:cs typeface="Times New Roman" panose="02020603050405020304" pitchFamily="18" charset="0"/>
              </a:rPr>
              <a:t>973-720-2853</a:t>
            </a:r>
            <a:endParaRPr lang="en-US" sz="3200" dirty="0" smtClean="0">
              <a:solidFill>
                <a:schemeClr val="accent1"/>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endParaRPr lang="en-US" sz="3200" dirty="0">
              <a:solidFill>
                <a:srgbClr val="FF0000"/>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endParaRPr lang="en-US" sz="32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buClr>
                <a:srgbClr val="2DA2BF"/>
              </a:buClr>
              <a:buSzPct val="68000"/>
              <a:buFont typeface="Wingdings 3"/>
              <a:buChar char=""/>
            </a:pPr>
            <a:endParaRPr lang="en-US" sz="2700" dirty="0">
              <a:solidFill>
                <a:prstClr val="black"/>
              </a:solidFill>
              <a:latin typeface="Lucida Sans Unicode"/>
            </a:endParaRPr>
          </a:p>
          <a:p>
            <a:endParaRPr lang="en-US" dirty="0"/>
          </a:p>
        </p:txBody>
      </p:sp>
      <p:sp>
        <p:nvSpPr>
          <p:cNvPr id="7" name="Slide Number Placeholder 6"/>
          <p:cNvSpPr>
            <a:spLocks noGrp="1"/>
          </p:cNvSpPr>
          <p:nvPr>
            <p:ph type="sldNum" sz="quarter" idx="12"/>
          </p:nvPr>
        </p:nvSpPr>
        <p:spPr>
          <a:xfrm>
            <a:off x="11508661" y="633994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17</a:t>
            </a:fld>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8" name="Picture 7" descr="Top center picture of the Workforce Recruitment Program logo.&#10;&#10;&#10;Bottom right hand corner picture of US Department of Defense logo.&#10;&#10;" title="Picture of WRP logo"/>
          <p:cNvPicPr>
            <a:picLocks noChangeAspect="1"/>
          </p:cNvPicPr>
          <p:nvPr/>
        </p:nvPicPr>
        <p:blipFill>
          <a:blip r:embed="rId4"/>
          <a:stretch>
            <a:fillRect/>
          </a:stretch>
        </p:blipFill>
        <p:spPr>
          <a:xfrm>
            <a:off x="3522304" y="4620386"/>
            <a:ext cx="3810330" cy="1902117"/>
          </a:xfrm>
          <a:prstGeom prst="rect">
            <a:avLst/>
          </a:prstGeom>
        </p:spPr>
      </p:pic>
    </p:spTree>
    <p:extLst>
      <p:ext uri="{BB962C8B-B14F-4D97-AF65-F5344CB8AC3E}">
        <p14:creationId xmlns:p14="http://schemas.microsoft.com/office/powerpoint/2010/main" val="415637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WRP?</a:t>
            </a:r>
            <a:r>
              <a:rPr lang="en-US" dirty="0"/>
              <a:t/>
            </a:r>
            <a:br>
              <a:rPr lang="en-US" dirty="0"/>
            </a:br>
            <a:endParaRPr lang="en-US" dirty="0"/>
          </a:p>
        </p:txBody>
      </p:sp>
      <p:sp>
        <p:nvSpPr>
          <p:cNvPr id="6" name="Content Placeholder 5"/>
          <p:cNvSpPr>
            <a:spLocks noGrp="1"/>
          </p:cNvSpPr>
          <p:nvPr>
            <p:ph idx="1"/>
          </p:nvPr>
        </p:nvSpPr>
        <p:spPr>
          <a:xfrm>
            <a:off x="470263" y="1528355"/>
            <a:ext cx="9405257" cy="4513008"/>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The Workforce Recruitment Program (WRP) is a recruitment and referral program that connects federal and select private-sector employers nationwide with highly motivated college students and recent graduates with disabilities.</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WRP is managed by the U.S. Department of Labor and the U.S. Department of Defense.</a:t>
            </a:r>
          </a:p>
        </p:txBody>
      </p:sp>
      <p:sp>
        <p:nvSpPr>
          <p:cNvPr id="7" name="Slide Number Placeholder 6"/>
          <p:cNvSpPr>
            <a:spLocks noGrp="1"/>
          </p:cNvSpPr>
          <p:nvPr>
            <p:ph type="sldNum" sz="quarter" idx="12"/>
          </p:nvPr>
        </p:nvSpPr>
        <p:spPr>
          <a:xfrm>
            <a:off x="11029063" y="6041363"/>
            <a:ext cx="934337" cy="1110587"/>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2</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49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5352"/>
            <a:ext cx="8596668" cy="1320800"/>
          </a:xfrm>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 of the Program</a:t>
            </a:r>
          </a:p>
        </p:txBody>
      </p:sp>
      <p:sp>
        <p:nvSpPr>
          <p:cNvPr id="3" name="Content Placeholder 2"/>
          <p:cNvSpPr>
            <a:spLocks noGrp="1"/>
          </p:cNvSpPr>
          <p:nvPr>
            <p:ph idx="1"/>
          </p:nvPr>
        </p:nvSpPr>
        <p:spPr>
          <a:xfrm>
            <a:off x="677334" y="1411187"/>
            <a:ext cx="8596668" cy="4629150"/>
          </a:xfrm>
        </p:spPr>
        <p:txBody>
          <a:bodyPr>
            <a:normAutofit/>
          </a:bodyPr>
          <a:lstStyle/>
          <a:p>
            <a:pPr>
              <a:spcAft>
                <a:spcPts val="1200"/>
              </a:spcAft>
            </a:pPr>
            <a:r>
              <a:rPr lang="en-US" sz="2800" dirty="0">
                <a:solidFill>
                  <a:prstClr val="black"/>
                </a:solidFill>
                <a:latin typeface="Times New Roman" panose="02020603050405020304" pitchFamily="18" charset="0"/>
                <a:cs typeface="Times New Roman" panose="02020603050405020304" pitchFamily="18" charset="0"/>
              </a:rPr>
              <a:t>Bring students with disabilities into the employment process. </a:t>
            </a:r>
          </a:p>
          <a:p>
            <a:pPr>
              <a:spcAft>
                <a:spcPts val="1200"/>
              </a:spcAft>
            </a:pPr>
            <a:r>
              <a:rPr lang="en-US" sz="2800" dirty="0">
                <a:solidFill>
                  <a:prstClr val="black"/>
                </a:solidFill>
                <a:latin typeface="Times New Roman" panose="02020603050405020304" pitchFamily="18" charset="0"/>
                <a:cs typeface="Times New Roman" panose="02020603050405020304" pitchFamily="18" charset="0"/>
              </a:rPr>
              <a:t>Help college Career Centers and Disability Services Offices connect with their students with disabilities around employment.</a:t>
            </a:r>
          </a:p>
          <a:p>
            <a:pPr>
              <a:spcAft>
                <a:spcPts val="1200"/>
              </a:spcAft>
            </a:pPr>
            <a:r>
              <a:rPr lang="en-US" sz="2800" dirty="0">
                <a:solidFill>
                  <a:prstClr val="black"/>
                </a:solidFill>
                <a:latin typeface="Times New Roman" panose="02020603050405020304" pitchFamily="18" charset="0"/>
                <a:cs typeface="Times New Roman" panose="02020603050405020304" pitchFamily="18" charset="0"/>
              </a:rPr>
              <a:t>Function as a pipeline to bring new talent into the Federal Government and fill mission-critical jobs.</a:t>
            </a:r>
          </a:p>
          <a:p>
            <a:pPr>
              <a:spcAft>
                <a:spcPts val="1200"/>
              </a:spcAft>
            </a:pPr>
            <a:r>
              <a:rPr lang="en-US" sz="2800" dirty="0">
                <a:solidFill>
                  <a:prstClr val="black"/>
                </a:solidFill>
                <a:latin typeface="Times New Roman" panose="02020603050405020304" pitchFamily="18" charset="0"/>
                <a:cs typeface="Times New Roman" panose="02020603050405020304" pitchFamily="18" charset="0"/>
              </a:rPr>
              <a:t>Break down attitudinal barriers in the workplace</a:t>
            </a:r>
            <a:r>
              <a:rPr lang="en-US" sz="2800" dirty="0">
                <a:solidFill>
                  <a:srgbClr val="003E6A"/>
                </a:solidFill>
                <a:latin typeface="Times New Roman" panose="02020603050405020304" pitchFamily="18" charset="0"/>
                <a:cs typeface="Times New Roman" panose="02020603050405020304" pitchFamily="18" charset="0"/>
              </a:rPr>
              <a:t>.</a:t>
            </a:r>
          </a:p>
          <a:p>
            <a:endParaRPr lang="en-US" dirty="0"/>
          </a:p>
        </p:txBody>
      </p:sp>
      <p:sp>
        <p:nvSpPr>
          <p:cNvPr id="7" name="Slide Number Placeholder 6"/>
          <p:cNvSpPr>
            <a:spLocks noGrp="1"/>
          </p:cNvSpPr>
          <p:nvPr>
            <p:ph type="sldNum" sz="quarter" idx="12"/>
          </p:nvPr>
        </p:nvSpPr>
        <p:spPr>
          <a:xfrm>
            <a:off x="11295763" y="6172200"/>
            <a:ext cx="683339" cy="53657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3</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0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3657"/>
            <a:ext cx="8596668" cy="853440"/>
          </a:xfrm>
        </p:spPr>
        <p:txBody>
          <a:bodyPr>
            <a:normAutofit/>
          </a:bodyPr>
          <a:lstStyle/>
          <a:p>
            <a:pPr algn="ctr"/>
            <a:r>
              <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 WRP Dates</a:t>
            </a:r>
          </a:p>
        </p:txBody>
      </p:sp>
      <p:sp>
        <p:nvSpPr>
          <p:cNvPr id="3" name="Content Placeholder 2"/>
          <p:cNvSpPr>
            <a:spLocks noGrp="1"/>
          </p:cNvSpPr>
          <p:nvPr>
            <p:ph idx="1"/>
          </p:nvPr>
        </p:nvSpPr>
        <p:spPr>
          <a:xfrm>
            <a:off x="553101" y="1525859"/>
            <a:ext cx="9248503" cy="4848498"/>
          </a:xfrm>
        </p:spPr>
        <p:txBody>
          <a:bodyPr>
            <a:normAutofit/>
          </a:bodyPr>
          <a:lstStyle/>
          <a:p>
            <a:pPr marL="365760" lvl="0" indent="-256032" defTabSz="914400">
              <a:spcBef>
                <a:spcPts val="400"/>
              </a:spcBef>
              <a:spcAft>
                <a:spcPts val="12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registration opens: Monday, August 22</a:t>
            </a:r>
          </a:p>
          <a:p>
            <a:pPr marL="365760" lvl="0" indent="-256032" defTabSz="914400">
              <a:spcBef>
                <a:spcPts val="400"/>
              </a:spcBef>
              <a:spcAft>
                <a:spcPts val="12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registration closes: Thursday, October 13</a:t>
            </a:r>
          </a:p>
          <a:p>
            <a:pPr marL="365760" lvl="0" indent="-256032" defTabSz="914400">
              <a:spcBef>
                <a:spcPts val="400"/>
              </a:spcBef>
              <a:spcAft>
                <a:spcPts val="12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applications close: Sunday, October 16</a:t>
            </a:r>
          </a:p>
          <a:p>
            <a:pPr marL="365760" lvl="0" indent="-256032" defTabSz="914400">
              <a:spcBef>
                <a:spcPts val="400"/>
              </a:spcBef>
              <a:spcAft>
                <a:spcPts val="12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Informational interview period: Monday, October 24 – Wednesday, November 16</a:t>
            </a:r>
          </a:p>
          <a:p>
            <a:pPr marL="365760" lvl="0" indent="-256032" defTabSz="914400">
              <a:spcBef>
                <a:spcPts val="400"/>
              </a:spcBef>
              <a:spcAft>
                <a:spcPts val="12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Database released to employers: Mid-December </a:t>
            </a:r>
          </a:p>
        </p:txBody>
      </p:sp>
      <p:sp>
        <p:nvSpPr>
          <p:cNvPr id="7" name="Slide Number Placeholder 6"/>
          <p:cNvSpPr>
            <a:spLocks noGrp="1"/>
          </p:cNvSpPr>
          <p:nvPr>
            <p:ph type="sldNum" sz="quarter" idx="12"/>
          </p:nvPr>
        </p:nvSpPr>
        <p:spPr>
          <a:xfrm>
            <a:off x="11257663" y="6095999"/>
            <a:ext cx="686687" cy="657499"/>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4</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3700"/>
            <a:ext cx="8596668" cy="1320800"/>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participate?</a:t>
            </a:r>
          </a:p>
        </p:txBody>
      </p:sp>
      <p:sp>
        <p:nvSpPr>
          <p:cNvPr id="3" name="Content Placeholder 2"/>
          <p:cNvSpPr>
            <a:spLocks noGrp="1"/>
          </p:cNvSpPr>
          <p:nvPr>
            <p:ph idx="1"/>
          </p:nvPr>
        </p:nvSpPr>
        <p:spPr>
          <a:xfrm>
            <a:off x="481073" y="1256371"/>
            <a:ext cx="9370554" cy="4867879"/>
          </a:xfrm>
        </p:spPr>
        <p:txBody>
          <a:bodyPr>
            <a:noAutofit/>
          </a:bodyPr>
          <a:lstStyle/>
          <a:p>
            <a:pPr marL="0" indent="0">
              <a:lnSpc>
                <a:spcPct val="120000"/>
              </a:lnSpc>
              <a:buNone/>
            </a:pPr>
            <a:r>
              <a:rPr lang="en-US" sz="2400" b="1" dirty="0">
                <a:solidFill>
                  <a:schemeClr val="tx1"/>
                </a:solidFill>
                <a:latin typeface="Times New Roman" panose="02020603050405020304" pitchFamily="18" charset="0"/>
                <a:cs typeface="Times New Roman" panose="02020603050405020304" pitchFamily="18" charset="0"/>
              </a:rPr>
              <a:t>Students and recent graduates with disabilities. </a:t>
            </a:r>
            <a:r>
              <a:rPr lang="en-US" sz="2400" dirty="0">
                <a:solidFill>
                  <a:schemeClr val="tx1"/>
                </a:solidFill>
                <a:latin typeface="Times New Roman" panose="02020603050405020304" pitchFamily="18" charset="0"/>
                <a:cs typeface="Times New Roman" panose="02020603050405020304" pitchFamily="18" charset="0"/>
              </a:rPr>
              <a:t>All applicants must be:</a:t>
            </a:r>
          </a:p>
          <a:p>
            <a:pPr>
              <a:lnSpc>
                <a:spcPct val="120000"/>
              </a:lnSpc>
            </a:pPr>
            <a:r>
              <a:rPr lang="en-US" sz="2400" dirty="0">
                <a:solidFill>
                  <a:schemeClr val="tx1"/>
                </a:solidFill>
                <a:latin typeface="Times New Roman" panose="02020603050405020304" pitchFamily="18" charset="0"/>
                <a:cs typeface="Times New Roman" panose="02020603050405020304" pitchFamily="18" charset="0"/>
              </a:rPr>
              <a:t>eligible for the Schedule A Hiring Authority for persons with disabilities</a:t>
            </a:r>
          </a:p>
          <a:p>
            <a:pPr>
              <a:lnSpc>
                <a:spcPct val="120000"/>
              </a:lnSpc>
              <a:spcAft>
                <a:spcPts val="1200"/>
              </a:spcAft>
            </a:pPr>
            <a:r>
              <a:rPr lang="en-US" sz="2400" dirty="0">
                <a:solidFill>
                  <a:schemeClr val="tx1"/>
                </a:solidFill>
                <a:latin typeface="Times New Roman" panose="02020603050405020304" pitchFamily="18" charset="0"/>
                <a:cs typeface="Times New Roman" panose="02020603050405020304" pitchFamily="18" charset="0"/>
              </a:rPr>
              <a:t>a U.S. citizen</a:t>
            </a:r>
          </a:p>
          <a:p>
            <a:pPr marL="0" indent="0">
              <a:spcBef>
                <a:spcPts val="0"/>
              </a:spcBef>
              <a:buNone/>
            </a:pPr>
            <a:r>
              <a:rPr lang="en-US" sz="2400" b="1" dirty="0">
                <a:solidFill>
                  <a:schemeClr val="tx1"/>
                </a:solidFill>
                <a:latin typeface="Times New Roman" panose="02020603050405020304" pitchFamily="18" charset="0"/>
                <a:cs typeface="Times New Roman" panose="02020603050405020304" pitchFamily="18" charset="0"/>
              </a:rPr>
              <a:t>Current students </a:t>
            </a:r>
            <a:r>
              <a:rPr lang="en-US" sz="2400" dirty="0">
                <a:solidFill>
                  <a:schemeClr val="tx1"/>
                </a:solidFill>
                <a:latin typeface="Times New Roman" panose="02020603050405020304" pitchFamily="18" charset="0"/>
                <a:cs typeface="Times New Roman" panose="02020603050405020304" pitchFamily="18" charset="0"/>
              </a:rPr>
              <a:t>must</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be an enrolled full-time, degree-seeking, postsecondary (undergraduate or graduate) student. If you are taking a reduced course load due to a disability, the COVID-19 pandemic, or are in your last term/semester, you can also apply.</a:t>
            </a:r>
          </a:p>
          <a:p>
            <a:pPr marL="0" indent="0">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400" b="1" dirty="0">
                <a:solidFill>
                  <a:schemeClr val="tx1"/>
                </a:solidFill>
                <a:latin typeface="Times New Roman" panose="02020603050405020304" pitchFamily="18" charset="0"/>
                <a:cs typeface="Times New Roman" panose="02020603050405020304" pitchFamily="18" charset="0"/>
              </a:rPr>
              <a:t>Recent graduates </a:t>
            </a:r>
            <a:r>
              <a:rPr lang="en-US" sz="2400" dirty="0">
                <a:solidFill>
                  <a:schemeClr val="tx1"/>
                </a:solidFill>
                <a:latin typeface="Times New Roman" panose="02020603050405020304" pitchFamily="18" charset="0"/>
                <a:cs typeface="Times New Roman" panose="02020603050405020304" pitchFamily="18" charset="0"/>
              </a:rPr>
              <a:t>must have met the above requirements while enrolled and have graduated with a degree </a:t>
            </a:r>
            <a:r>
              <a:rPr lang="en-US" sz="2400" b="1" dirty="0">
                <a:solidFill>
                  <a:schemeClr val="tx1"/>
                </a:solidFill>
                <a:latin typeface="Times New Roman" panose="02020603050405020304" pitchFamily="18" charset="0"/>
                <a:cs typeface="Times New Roman" panose="02020603050405020304" pitchFamily="18" charset="0"/>
              </a:rPr>
              <a:t>on or after April 1, 2020. </a:t>
            </a:r>
          </a:p>
        </p:txBody>
      </p:sp>
      <p:sp>
        <p:nvSpPr>
          <p:cNvPr id="7" name="Slide Number Placeholder 6"/>
          <p:cNvSpPr>
            <a:spLocks noGrp="1"/>
          </p:cNvSpPr>
          <p:nvPr>
            <p:ph type="sldNum" sz="quarter" idx="12"/>
          </p:nvPr>
        </p:nvSpPr>
        <p:spPr>
          <a:xfrm>
            <a:off x="11333863" y="6057901"/>
            <a:ext cx="683339" cy="952500"/>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5</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28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300"/>
            <a:ext cx="8596668" cy="1320800"/>
          </a:xfrm>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Schedule A?</a:t>
            </a:r>
          </a:p>
        </p:txBody>
      </p:sp>
      <p:sp>
        <p:nvSpPr>
          <p:cNvPr id="5" name="Content Placeholder 4"/>
          <p:cNvSpPr>
            <a:spLocks noGrp="1"/>
          </p:cNvSpPr>
          <p:nvPr>
            <p:ph idx="1"/>
          </p:nvPr>
        </p:nvSpPr>
        <p:spPr>
          <a:xfrm>
            <a:off x="458769" y="1223103"/>
            <a:ext cx="9469001" cy="5326987"/>
          </a:xfrm>
        </p:spPr>
        <p:txBody>
          <a:bodyPr>
            <a:normAutofit fontScale="70000" lnSpcReduction="20000"/>
          </a:bodyPr>
          <a:lstStyle/>
          <a:p>
            <a:pPr>
              <a:spcAft>
                <a:spcPts val="1200"/>
              </a:spcAft>
            </a:pPr>
            <a:r>
              <a:rPr lang="en-US" sz="3600" dirty="0">
                <a:solidFill>
                  <a:prstClr val="black"/>
                </a:solidFill>
                <a:latin typeface="Times New Roman" panose="02020603050405020304" pitchFamily="18" charset="0"/>
                <a:cs typeface="Times New Roman" panose="02020603050405020304" pitchFamily="18" charset="0"/>
              </a:rPr>
              <a:t>Schedule A is a hiring mechanism for people with disabilities that allows them to be quickly hired into the federal workplace.</a:t>
            </a:r>
          </a:p>
          <a:p>
            <a:pPr lvl="1">
              <a:spcAft>
                <a:spcPts val="1200"/>
              </a:spcAft>
            </a:pPr>
            <a:r>
              <a:rPr lang="en-US" sz="3100" dirty="0">
                <a:solidFill>
                  <a:prstClr val="black"/>
                </a:solidFill>
                <a:latin typeface="Times New Roman" panose="02020603050405020304" pitchFamily="18" charset="0"/>
                <a:cs typeface="Times New Roman" panose="02020603050405020304" pitchFamily="18" charset="0"/>
              </a:rPr>
              <a:t>Improves the Federal Government’s ability to hire.</a:t>
            </a:r>
          </a:p>
          <a:p>
            <a:pPr lvl="1">
              <a:spcAft>
                <a:spcPts val="1200"/>
              </a:spcAft>
            </a:pPr>
            <a:r>
              <a:rPr lang="en-US" sz="3100" dirty="0">
                <a:solidFill>
                  <a:prstClr val="black"/>
                </a:solidFill>
                <a:latin typeface="Times New Roman" panose="02020603050405020304" pitchFamily="18" charset="0"/>
                <a:cs typeface="Times New Roman" panose="02020603050405020304" pitchFamily="18" charset="0"/>
              </a:rPr>
              <a:t>Helps the Federal Government be a model employer.</a:t>
            </a:r>
          </a:p>
          <a:p>
            <a:pPr>
              <a:spcAft>
                <a:spcPts val="1200"/>
              </a:spcAft>
            </a:pPr>
            <a:r>
              <a:rPr lang="en-US" sz="3600" dirty="0">
                <a:solidFill>
                  <a:prstClr val="black"/>
                </a:solidFill>
                <a:latin typeface="Times New Roman" panose="02020603050405020304" pitchFamily="18" charset="0"/>
                <a:cs typeface="Times New Roman" panose="02020603050405020304" pitchFamily="18" charset="0"/>
              </a:rPr>
              <a:t>Candidates are eligible for Schedule A if they have an intellectual disability, psychiatric disability, or severe physical disability.</a:t>
            </a:r>
            <a:endParaRPr lang="en-US" sz="3600" dirty="0"/>
          </a:p>
          <a:p>
            <a:pPr>
              <a:spcAft>
                <a:spcPts val="1200"/>
              </a:spcAft>
            </a:pPr>
            <a:r>
              <a:rPr lang="en-US" sz="3600" dirty="0">
                <a:solidFill>
                  <a:prstClr val="black"/>
                </a:solidFill>
                <a:latin typeface="Times New Roman" panose="02020603050405020304" pitchFamily="18" charset="0"/>
                <a:cs typeface="Times New Roman" panose="02020603050405020304" pitchFamily="18" charset="0"/>
              </a:rPr>
              <a:t>To be hired, candidates with disabilities must be qualified for the position and provide a Schedule A letter to HR.</a:t>
            </a:r>
          </a:p>
          <a:p>
            <a:pPr>
              <a:spcAft>
                <a:spcPts val="1200"/>
              </a:spcAft>
            </a:pPr>
            <a:endParaRPr lang="en-US" sz="2800" dirty="0">
              <a:solidFill>
                <a:prstClr val="black"/>
              </a:solidFill>
              <a:latin typeface="Times New Roman" panose="02020603050405020304" pitchFamily="18" charset="0"/>
              <a:cs typeface="Times New Roman" panose="02020603050405020304" pitchFamily="18" charset="0"/>
            </a:endParaRPr>
          </a:p>
          <a:p>
            <a:pPr marL="0" indent="0">
              <a:spcAft>
                <a:spcPts val="1200"/>
              </a:spcAft>
              <a:buNone/>
            </a:pPr>
            <a:r>
              <a:rPr lang="en-US" sz="2800" dirty="0">
                <a:solidFill>
                  <a:prstClr val="black"/>
                </a:solidFill>
                <a:latin typeface="Times New Roman" panose="02020603050405020304" pitchFamily="18" charset="0"/>
                <a:cs typeface="Times New Roman" panose="02020603050405020304" pitchFamily="18" charset="0"/>
              </a:rPr>
              <a:t>Learn more: </a:t>
            </a:r>
            <a:r>
              <a:rPr lang="en-US" sz="2800" dirty="0">
                <a:solidFill>
                  <a:prstClr val="black"/>
                </a:solidFill>
                <a:latin typeface="Times New Roman" panose="02020603050405020304" pitchFamily="18" charset="0"/>
                <a:cs typeface="Times New Roman" panose="02020603050405020304" pitchFamily="18" charset="0"/>
                <a:hlinkClick r:id="rId2"/>
              </a:rPr>
              <a:t>Schedule A Hiring Authority</a:t>
            </a:r>
            <a:r>
              <a:rPr lang="en-US" sz="2800" dirty="0">
                <a:solidFill>
                  <a:prstClr val="black"/>
                </a:solidFill>
                <a:latin typeface="Times New Roman" panose="02020603050405020304" pitchFamily="18" charset="0"/>
                <a:cs typeface="Times New Roman" panose="02020603050405020304" pitchFamily="18" charset="0"/>
              </a:rPr>
              <a:t> and </a:t>
            </a:r>
            <a:r>
              <a:rPr lang="en-US" sz="2800" dirty="0">
                <a:solidFill>
                  <a:prstClr val="black"/>
                </a:solidFill>
                <a:latin typeface="Times New Roman" panose="02020603050405020304" pitchFamily="18" charset="0"/>
                <a:cs typeface="Times New Roman" panose="02020603050405020304" pitchFamily="18" charset="0"/>
                <a:hlinkClick r:id="rId3"/>
              </a:rPr>
              <a:t>How to Obtain a Schedule A Letter</a:t>
            </a:r>
            <a:endParaRPr lang="en-US" sz="1600" dirty="0">
              <a:solidFill>
                <a:srgbClr val="003E6A"/>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11371963" y="6343649"/>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6</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8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2166" y="419100"/>
            <a:ext cx="9341934" cy="766404"/>
          </a:xfrm>
        </p:spPr>
        <p:txBody>
          <a:bodyPr>
            <a:noAutofit/>
          </a:bodyP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provide a Schedule A Letter?</a:t>
            </a:r>
          </a:p>
        </p:txBody>
      </p:sp>
      <p:sp>
        <p:nvSpPr>
          <p:cNvPr id="6" name="Content Placeholder 5"/>
          <p:cNvSpPr>
            <a:spLocks noGrp="1"/>
          </p:cNvSpPr>
          <p:nvPr>
            <p:ph idx="1"/>
          </p:nvPr>
        </p:nvSpPr>
        <p:spPr>
          <a:xfrm>
            <a:off x="516218" y="1383221"/>
            <a:ext cx="9100056" cy="4737317"/>
          </a:xfrm>
          <a:noFill/>
        </p:spPr>
        <p:txBody>
          <a:bodyPr>
            <a:normAutofit/>
          </a:bodyPr>
          <a:lstStyle/>
          <a:p>
            <a:pPr marL="0" indent="0">
              <a:buNone/>
            </a:pPr>
            <a:r>
              <a:rPr lang="en-US" sz="2600" dirty="0">
                <a:solidFill>
                  <a:schemeClr val="tx1"/>
                </a:solidFill>
                <a:latin typeface="Times New Roman" panose="02020603050405020304" pitchFamily="18" charset="0"/>
                <a:cs typeface="Times New Roman" panose="02020603050405020304" pitchFamily="18" charset="0"/>
              </a:rPr>
              <a:t>A Schedule A letter is documentation that you are Schedule A eligible. This letter must be on letterhead and signed by:</a:t>
            </a:r>
          </a:p>
          <a:p>
            <a:r>
              <a:rPr lang="en-US" sz="2600" dirty="0">
                <a:solidFill>
                  <a:schemeClr val="tx1"/>
                </a:solidFill>
                <a:latin typeface="Times New Roman" panose="02020603050405020304" pitchFamily="18" charset="0"/>
                <a:cs typeface="Times New Roman" panose="02020603050405020304" pitchFamily="18" charset="0"/>
              </a:rPr>
              <a:t>A licensed medical professional;</a:t>
            </a:r>
          </a:p>
          <a:p>
            <a:r>
              <a:rPr lang="en-US" sz="2600" dirty="0">
                <a:solidFill>
                  <a:schemeClr val="tx1"/>
                </a:solidFill>
                <a:latin typeface="Times New Roman" panose="02020603050405020304" pitchFamily="18" charset="0"/>
                <a:cs typeface="Times New Roman" panose="02020603050405020304" pitchFamily="18" charset="0"/>
              </a:rPr>
              <a:t>A licensed rehabilitation professional; or</a:t>
            </a:r>
          </a:p>
          <a:p>
            <a:r>
              <a:rPr lang="en-US" sz="2600" dirty="0">
                <a:solidFill>
                  <a:schemeClr val="tx1"/>
                </a:solidFill>
                <a:latin typeface="Times New Roman" panose="02020603050405020304" pitchFamily="18" charset="0"/>
                <a:cs typeface="Times New Roman" panose="02020603050405020304" pitchFamily="18" charset="0"/>
              </a:rPr>
              <a:t>Any federal or state agency that issues or provides disability benefits.</a:t>
            </a:r>
          </a:p>
          <a:p>
            <a:pPr marL="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0" indent="0">
              <a:buNone/>
            </a:pPr>
            <a:r>
              <a:rPr lang="en-US" sz="2600" dirty="0">
                <a:solidFill>
                  <a:schemeClr val="tx1"/>
                </a:solidFill>
                <a:latin typeface="Times New Roman" panose="02020603050405020304" pitchFamily="18" charset="0"/>
                <a:cs typeface="Times New Roman" panose="02020603050405020304" pitchFamily="18" charset="0"/>
              </a:rPr>
              <a:t>This letter does NOT need to detail your specific disability, medical history, or need for accommodation. Follow the </a:t>
            </a:r>
            <a:r>
              <a:rPr lang="en-US" sz="2600" dirty="0">
                <a:solidFill>
                  <a:schemeClr val="tx1"/>
                </a:solidFill>
                <a:latin typeface="Times New Roman" panose="02020603050405020304" pitchFamily="18" charset="0"/>
                <a:cs typeface="Times New Roman" panose="02020603050405020304" pitchFamily="18" charset="0"/>
                <a:hlinkClick r:id="rId2"/>
              </a:rPr>
              <a:t>sample Schedule A letter </a:t>
            </a:r>
            <a:r>
              <a:rPr lang="en-US" sz="2600" dirty="0">
                <a:solidFill>
                  <a:schemeClr val="tx1"/>
                </a:solidFill>
                <a:latin typeface="Times New Roman" panose="02020603050405020304" pitchFamily="18" charset="0"/>
                <a:cs typeface="Times New Roman" panose="02020603050405020304" pitchFamily="18" charset="0"/>
              </a:rPr>
              <a:t>language.</a:t>
            </a:r>
          </a:p>
          <a:p>
            <a:endParaRPr lang="en-US" sz="2900" dirty="0">
              <a:latin typeface="Times New Roman" panose="02020603050405020304" pitchFamily="18" charset="0"/>
              <a:cs typeface="Times New Roman" panose="02020603050405020304" pitchFamily="18" charset="0"/>
            </a:endParaRPr>
          </a:p>
          <a:p>
            <a:endParaRPr lang="en-US" dirty="0"/>
          </a:p>
        </p:txBody>
      </p:sp>
      <p:sp>
        <p:nvSpPr>
          <p:cNvPr id="10" name="Slide Number Placeholder 9"/>
          <p:cNvSpPr>
            <a:spLocks noGrp="1"/>
          </p:cNvSpPr>
          <p:nvPr>
            <p:ph type="sldNum" sz="quarter" idx="12"/>
          </p:nvPr>
        </p:nvSpPr>
        <p:spPr>
          <a:xfrm>
            <a:off x="11371963" y="6321425"/>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7</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2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600" y="333902"/>
            <a:ext cx="8596668" cy="1320800"/>
          </a:xfrm>
        </p:spPr>
        <p:txBody>
          <a:bodyPr>
            <a:norm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WRP and Schedule A</a:t>
            </a:r>
          </a:p>
        </p:txBody>
      </p:sp>
      <p:sp>
        <p:nvSpPr>
          <p:cNvPr id="3" name="Content Placeholder 2"/>
          <p:cNvSpPr>
            <a:spLocks noGrp="1"/>
          </p:cNvSpPr>
          <p:nvPr>
            <p:ph idx="1"/>
          </p:nvPr>
        </p:nvSpPr>
        <p:spPr>
          <a:xfrm>
            <a:off x="454633" y="1323654"/>
            <a:ext cx="9042069" cy="4986339"/>
          </a:xfrm>
        </p:spPr>
        <p:txBody>
          <a:bodyPr>
            <a:normAutofit lnSpcReduction="10000"/>
          </a:bodyPr>
          <a:lstStyle/>
          <a:p>
            <a:pPr>
              <a:spcAft>
                <a:spcPts val="1200"/>
              </a:spcAft>
              <a:buSzPct val="100000"/>
            </a:pPr>
            <a:r>
              <a:rPr lang="en-US" sz="2600" dirty="0">
                <a:solidFill>
                  <a:schemeClr val="tx1"/>
                </a:solidFill>
                <a:latin typeface="Times New Roman" panose="02020603050405020304" pitchFamily="18" charset="0"/>
                <a:cs typeface="Times New Roman" panose="02020603050405020304" pitchFamily="18" charset="0"/>
              </a:rPr>
              <a:t>WRP candidates must certify that they are eligible for Schedule A when they register on </a:t>
            </a:r>
            <a:r>
              <a:rPr lang="en-US" sz="2600" dirty="0">
                <a:solidFill>
                  <a:schemeClr val="tx1"/>
                </a:solidFill>
                <a:latin typeface="Times New Roman" panose="02020603050405020304" pitchFamily="18" charset="0"/>
                <a:cs typeface="Times New Roman" panose="02020603050405020304" pitchFamily="18" charset="0"/>
                <a:hlinkClick r:id="rId2"/>
              </a:rPr>
              <a:t>WRP.gov</a:t>
            </a:r>
            <a:r>
              <a:rPr lang="en-US" sz="2600" dirty="0">
                <a:solidFill>
                  <a:schemeClr val="tx1"/>
                </a:solidFill>
                <a:latin typeface="Times New Roman" panose="02020603050405020304" pitchFamily="18" charset="0"/>
                <a:cs typeface="Times New Roman" panose="02020603050405020304" pitchFamily="18" charset="0"/>
              </a:rPr>
              <a:t>. </a:t>
            </a:r>
          </a:p>
          <a:p>
            <a:pPr>
              <a:spcAft>
                <a:spcPts val="1200"/>
              </a:spcAft>
              <a:buSzPct val="100000"/>
            </a:pPr>
            <a:r>
              <a:rPr lang="en-US" sz="2600" dirty="0">
                <a:solidFill>
                  <a:schemeClr val="tx1"/>
                </a:solidFill>
                <a:latin typeface="Times New Roman" panose="02020603050405020304" pitchFamily="18" charset="0"/>
                <a:cs typeface="Times New Roman" panose="02020603050405020304" pitchFamily="18" charset="0"/>
              </a:rPr>
              <a:t>WRP Employers use Schedule A to hire WRP candidates into internships and jobs at their agencies.</a:t>
            </a:r>
          </a:p>
          <a:p>
            <a:pPr>
              <a:spcAft>
                <a:spcPts val="1200"/>
              </a:spcAft>
              <a:buSzPct val="100000"/>
            </a:pPr>
            <a:r>
              <a:rPr lang="en-US" sz="2600" dirty="0">
                <a:solidFill>
                  <a:schemeClr val="tx1"/>
                </a:solidFill>
                <a:latin typeface="Times New Roman" panose="02020603050405020304" pitchFamily="18" charset="0"/>
                <a:cs typeface="Times New Roman" panose="02020603050405020304" pitchFamily="18" charset="0"/>
              </a:rPr>
              <a:t>Candidates must provide a Schedule A letter to the federal agency’s human resources if accepting a WRP opportunity.</a:t>
            </a:r>
          </a:p>
          <a:p>
            <a:pPr>
              <a:spcAft>
                <a:spcPts val="1200"/>
              </a:spcAft>
              <a:buSzPct val="100000"/>
            </a:pPr>
            <a:r>
              <a:rPr lang="en-US" sz="2600" dirty="0">
                <a:solidFill>
                  <a:schemeClr val="tx1"/>
                </a:solidFill>
                <a:latin typeface="Times New Roman" panose="02020603050405020304" pitchFamily="18" charset="0"/>
                <a:cs typeface="Times New Roman" panose="02020603050405020304" pitchFamily="18" charset="0"/>
              </a:rPr>
              <a:t>Have your letter on hand by January 2023 to provide to an agency’s HR if requested. Otherwise, you could delay or lose job opportunities and frustrate your potential employer.</a:t>
            </a:r>
          </a:p>
          <a:p>
            <a:pPr>
              <a:spcAft>
                <a:spcPts val="1200"/>
              </a:spcAft>
              <a:buSzPct val="100000"/>
            </a:pPr>
            <a:r>
              <a:rPr lang="en-US" sz="2600" dirty="0">
                <a:solidFill>
                  <a:schemeClr val="tx1"/>
                </a:solidFill>
                <a:latin typeface="Times New Roman" panose="02020603050405020304" pitchFamily="18" charset="0"/>
                <a:cs typeface="Times New Roman" panose="02020603050405020304" pitchFamily="18" charset="0"/>
              </a:rPr>
              <a:t>Do not upload your letter to WRP.gov but have it ready!</a:t>
            </a:r>
            <a:endParaRPr lang="en-US" sz="2400" dirty="0">
              <a:latin typeface="Times New Roman" panose="02020603050405020304" pitchFamily="18" charset="0"/>
              <a:cs typeface="Times New Roman" panose="02020603050405020304" pitchFamily="18" charset="0"/>
            </a:endParaRPr>
          </a:p>
        </p:txBody>
      </p:sp>
      <p:sp>
        <p:nvSpPr>
          <p:cNvPr id="5" name="Slide Number Placeholder 9">
            <a:extLst>
              <a:ext uri="{FF2B5EF4-FFF2-40B4-BE49-F238E27FC236}">
                <a16:creationId xmlns:a16="http://schemas.microsoft.com/office/drawing/2014/main" id="{D0FAF6EA-DD9A-4BA3-9D1E-01DF3E0451D1}"/>
              </a:ext>
            </a:extLst>
          </p:cNvPr>
          <p:cNvSpPr txBox="1">
            <a:spLocks/>
          </p:cNvSpPr>
          <p:nvPr/>
        </p:nvSpPr>
        <p:spPr>
          <a:xfrm>
            <a:off x="11371963" y="6321425"/>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pPr/>
              <a:t>8</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19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945"/>
            <a:ext cx="8596668" cy="871649"/>
          </a:xfrm>
        </p:spPr>
        <p:txBody>
          <a:bodyPr>
            <a:normAutofit/>
          </a:bodyPr>
          <a:lstStyle/>
          <a:p>
            <a:pPr algn="ct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at WRP.gov</a:t>
            </a:r>
          </a:p>
        </p:txBody>
      </p:sp>
      <p:sp>
        <p:nvSpPr>
          <p:cNvPr id="3" name="Content Placeholder 2"/>
          <p:cNvSpPr>
            <a:spLocks noGrp="1"/>
          </p:cNvSpPr>
          <p:nvPr>
            <p:ph idx="1"/>
          </p:nvPr>
        </p:nvSpPr>
        <p:spPr>
          <a:xfrm>
            <a:off x="543520" y="1209377"/>
            <a:ext cx="8984082" cy="4940171"/>
          </a:xfrm>
        </p:spPr>
        <p:txBody>
          <a:bodyPr>
            <a:normAutofit/>
          </a:bodyPr>
          <a:lstStyle/>
          <a:p>
            <a:pPr>
              <a:spcAft>
                <a:spcPts val="1200"/>
              </a:spcAft>
            </a:pPr>
            <a:r>
              <a:rPr lang="en-US" sz="2400" dirty="0">
                <a:solidFill>
                  <a:schemeClr val="tx1"/>
                </a:solidFill>
                <a:latin typeface="Times New Roman" panose="02020603050405020304" pitchFamily="18" charset="0"/>
                <a:cs typeface="Times New Roman" panose="02020603050405020304" pitchFamily="18" charset="0"/>
              </a:rPr>
              <a:t>To register for the WRP, students will need to visit </a:t>
            </a:r>
            <a:r>
              <a:rPr lang="en-US" sz="2400" dirty="0">
                <a:pattFill prst="pct5">
                  <a:fgClr>
                    <a:srgbClr val="FBA11D"/>
                  </a:fgClr>
                  <a:bgClr>
                    <a:schemeClr val="bg1"/>
                  </a:bgClr>
                </a:pattFill>
                <a:latin typeface="Times New Roman" panose="02020603050405020304" pitchFamily="18" charset="0"/>
                <a:cs typeface="Times New Roman" panose="02020603050405020304" pitchFamily="18" charset="0"/>
                <a:hlinkClick r:id="rId2"/>
              </a:rPr>
              <a:t>WRP.gov</a:t>
            </a:r>
            <a:r>
              <a:rPr lang="en-US" sz="2400" dirty="0">
                <a:solidFill>
                  <a:schemeClr val="tx1"/>
                </a:solidFill>
                <a:latin typeface="Times New Roman" panose="02020603050405020304" pitchFamily="18" charset="0"/>
                <a:cs typeface="Times New Roman" panose="02020603050405020304" pitchFamily="18" charset="0"/>
              </a:rPr>
              <a:t>.</a:t>
            </a:r>
          </a:p>
          <a:p>
            <a:pPr>
              <a:spcAft>
                <a:spcPts val="1200"/>
              </a:spcAft>
            </a:pPr>
            <a:r>
              <a:rPr lang="en-US" sz="2400" dirty="0">
                <a:solidFill>
                  <a:schemeClr val="tx1"/>
                </a:solidFill>
                <a:latin typeface="Times New Roman" panose="02020603050405020304" pitchFamily="18" charset="0"/>
                <a:cs typeface="Times New Roman" panose="02020603050405020304" pitchFamily="18" charset="0"/>
              </a:rPr>
              <a:t>Use Chrome or Firefox on a computer (</a:t>
            </a:r>
            <a:r>
              <a:rPr lang="en-US" sz="2400" b="1" dirty="0">
                <a:solidFill>
                  <a:schemeClr val="tx1"/>
                </a:solidFill>
                <a:latin typeface="Times New Roman" panose="02020603050405020304" pitchFamily="18" charset="0"/>
                <a:cs typeface="Times New Roman" panose="02020603050405020304" pitchFamily="18" charset="0"/>
              </a:rPr>
              <a:t>not a mobile device</a:t>
            </a:r>
            <a:r>
              <a:rPr lang="en-US" sz="2400" dirty="0">
                <a:solidFill>
                  <a:schemeClr val="tx1"/>
                </a:solidFill>
                <a:latin typeface="Times New Roman" panose="02020603050405020304" pitchFamily="18" charset="0"/>
                <a:cs typeface="Times New Roman" panose="02020603050405020304" pitchFamily="18" charset="0"/>
              </a:rPr>
              <a:t>).</a:t>
            </a:r>
          </a:p>
          <a:p>
            <a:pPr>
              <a:spcAft>
                <a:spcPts val="1200"/>
              </a:spcAft>
            </a:pPr>
            <a:r>
              <a:rPr lang="en-US" sz="2400" dirty="0">
                <a:solidFill>
                  <a:schemeClr val="tx1"/>
                </a:solidFill>
                <a:latin typeface="Times New Roman" panose="02020603050405020304" pitchFamily="18" charset="0"/>
                <a:cs typeface="Times New Roman" panose="02020603050405020304" pitchFamily="18" charset="0"/>
              </a:rPr>
              <a:t>Select the first purple box that says, “Students Registration Now Open!” Then, click the green “Students Register Now!” button.</a:t>
            </a:r>
          </a:p>
        </p:txBody>
      </p:sp>
      <p:sp>
        <p:nvSpPr>
          <p:cNvPr id="10" name="Slide Number Placeholder 9"/>
          <p:cNvSpPr>
            <a:spLocks noGrp="1"/>
          </p:cNvSpPr>
          <p:nvPr>
            <p:ph type="sldNum" sz="quarter" idx="12"/>
          </p:nvPr>
        </p:nvSpPr>
        <p:spPr>
          <a:xfrm>
            <a:off x="11333863" y="630152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9</a:t>
            </a:fld>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5" name="Group 4" descr="Screen shot of WRP Students login page with arrows pointing to &quot;Students Register Now&quot; button." title="Screen shot of WRP Students login page"/>
          <p:cNvGrpSpPr/>
          <p:nvPr/>
        </p:nvGrpSpPr>
        <p:grpSpPr>
          <a:xfrm>
            <a:off x="4582335" y="3679462"/>
            <a:ext cx="4013435" cy="2090503"/>
            <a:chOff x="0" y="0"/>
            <a:chExt cx="5056846" cy="2646680"/>
          </a:xfrm>
        </p:grpSpPr>
        <p:pic>
          <p:nvPicPr>
            <p:cNvPr id="6" name="Picture 5" descr="Screen shot of WRP Students login page with arrows pointing to &quot;Students Register Now&quot; button.">
              <a:extLst>
                <a:ext uri="{C183D7F6-B498-43B3-948B-1728B52AA6E4}">
                  <adec:decorative xmlns:adec="http://schemas.microsoft.com/office/drawing/2017/decorative" xmlns="" val="0"/>
                </a:ext>
              </a:extLst>
            </p:cNvPr>
            <p:cNvPicPr/>
            <p:nvPr/>
          </p:nvPicPr>
          <p:blipFill rotWithShape="1">
            <a:blip r:embed="rId3" cstate="print">
              <a:extLst>
                <a:ext uri="{28A0092B-C50C-407E-A947-70E740481C1C}">
                  <a14:useLocalDpi xmlns:a14="http://schemas.microsoft.com/office/drawing/2010/main"/>
                </a:ext>
              </a:extLst>
            </a:blip>
            <a:srcRect b="1843"/>
            <a:stretch/>
          </p:blipFill>
          <p:spPr bwMode="auto">
            <a:xfrm>
              <a:off x="0" y="0"/>
              <a:ext cx="5056846" cy="2646680"/>
            </a:xfrm>
            <a:prstGeom prst="rect">
              <a:avLst/>
            </a:prstGeom>
            <a:ln w="6350">
              <a:solidFill>
                <a:schemeClr val="tx1"/>
              </a:solidFill>
            </a:ln>
            <a:extLst>
              <a:ext uri="{53640926-AAD7-44D8-BBD7-CCE9431645EC}">
                <a14:shadowObscured xmlns:a14="http://schemas.microsoft.com/office/drawing/2010/main"/>
              </a:ext>
            </a:extLst>
          </p:spPr>
        </p:pic>
        <p:sp>
          <p:nvSpPr>
            <p:cNvPr id="7" name="Arrow: Left 58" descr="Red arrow pointing to &quot;Students Register Now!&quot; button." title="Red arrow"/>
            <p:cNvSpPr/>
            <p:nvPr/>
          </p:nvSpPr>
          <p:spPr>
            <a:xfrm rot="18814627">
              <a:off x="4517811" y="1623159"/>
              <a:ext cx="509905" cy="299085"/>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descr="Screen shot of WRP Home page with arrows pointing to Students tab and &quot;Student Registration Now Open!&quot; button."/>
          <p:cNvGrpSpPr/>
          <p:nvPr/>
        </p:nvGrpSpPr>
        <p:grpSpPr>
          <a:xfrm>
            <a:off x="459714" y="3679462"/>
            <a:ext cx="3929918" cy="2090504"/>
            <a:chOff x="0" y="254953"/>
            <a:chExt cx="5019334" cy="2678735"/>
          </a:xfrm>
        </p:grpSpPr>
        <p:pic>
          <p:nvPicPr>
            <p:cNvPr id="9" name="Picture 8" descr="Screen shot of WRP Home page with arrows pointing to Students tab and &quot;Student Registration Now Open!&quot; button.">
              <a:extLst>
                <a:ext uri="{C183D7F6-B498-43B3-948B-1728B52AA6E4}">
                  <adec:decorative xmlns:adec="http://schemas.microsoft.com/office/drawing/2017/decorative" xmlns="" val="0"/>
                </a:ext>
              </a:extLst>
            </p:cNvPr>
            <p:cNvPicPr/>
            <p:nvPr/>
          </p:nvPicPr>
          <p:blipFill>
            <a:blip r:embed="rId4" cstate="print">
              <a:extLst>
                <a:ext uri="{28A0092B-C50C-407E-A947-70E740481C1C}">
                  <a14:useLocalDpi xmlns:a14="http://schemas.microsoft.com/office/drawing/2010/main"/>
                </a:ext>
              </a:extLst>
            </a:blip>
            <a:stretch>
              <a:fillRect/>
            </a:stretch>
          </p:blipFill>
          <p:spPr>
            <a:xfrm>
              <a:off x="0" y="254953"/>
              <a:ext cx="5019334" cy="2678735"/>
            </a:xfrm>
            <a:prstGeom prst="rect">
              <a:avLst/>
            </a:prstGeom>
            <a:ln w="6350">
              <a:solidFill>
                <a:schemeClr val="tx1"/>
              </a:solidFill>
            </a:ln>
          </p:spPr>
        </p:pic>
        <p:sp>
          <p:nvSpPr>
            <p:cNvPr id="12" name="Arrow: Left 44" descr="Red arrow pointing to &quot;Student Registration Now Open!&quot; button." title="Red arrow"/>
            <p:cNvSpPr/>
            <p:nvPr/>
          </p:nvSpPr>
          <p:spPr>
            <a:xfrm rot="18814627">
              <a:off x="4480299" y="644402"/>
              <a:ext cx="509905" cy="299085"/>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8025643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8626</TotalTime>
  <Words>1155</Words>
  <Application>Microsoft Office PowerPoint</Application>
  <PresentationFormat>Widescreen</PresentationFormat>
  <Paragraphs>111</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Lucida Sans Unicode</vt:lpstr>
      <vt:lpstr>Times New Roman</vt:lpstr>
      <vt:lpstr>Trebuchet MS</vt:lpstr>
      <vt:lpstr>Wingdings 3</vt:lpstr>
      <vt:lpstr>Facet</vt:lpstr>
      <vt:lpstr>Workforce Recruitment Program </vt:lpstr>
      <vt:lpstr>What is WRP? </vt:lpstr>
      <vt:lpstr>Goals of the Program</vt:lpstr>
      <vt:lpstr>Important WRP Dates</vt:lpstr>
      <vt:lpstr>Who can participate?</vt:lpstr>
      <vt:lpstr>What is Schedule A?</vt:lpstr>
      <vt:lpstr>Who can provide a Schedule A Letter?</vt:lpstr>
      <vt:lpstr>WRP and Schedule A</vt:lpstr>
      <vt:lpstr>Register at WRP.gov</vt:lpstr>
      <vt:lpstr>Student Registration Steps</vt:lpstr>
      <vt:lpstr> Required information for the  WRP Application</vt:lpstr>
      <vt:lpstr>Informational Interviews</vt:lpstr>
      <vt:lpstr>Preparing for Your Interview</vt:lpstr>
      <vt:lpstr>Preparing for Your Interview (2)</vt:lpstr>
      <vt:lpstr>After the Interview</vt:lpstr>
      <vt:lpstr>How Employers will Contact You</vt:lpstr>
      <vt:lpstr>Questions?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Recruitment Program</dc:title>
  <dc:creator>Lowder, Tiffany N - ODEP</dc:creator>
  <cp:lastModifiedBy>Block, Maria</cp:lastModifiedBy>
  <cp:revision>129</cp:revision>
  <dcterms:created xsi:type="dcterms:W3CDTF">2020-08-17T19:29:25Z</dcterms:created>
  <dcterms:modified xsi:type="dcterms:W3CDTF">2022-09-14T17:44:42Z</dcterms:modified>
</cp:coreProperties>
</file>